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31"/>
  </p:notesMasterIdLst>
  <p:sldIdLst>
    <p:sldId id="256" r:id="rId2"/>
    <p:sldId id="257" r:id="rId3"/>
    <p:sldId id="283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6" r:id="rId16"/>
    <p:sldId id="277" r:id="rId17"/>
    <p:sldId id="278" r:id="rId18"/>
    <p:sldId id="279" r:id="rId19"/>
    <p:sldId id="286" r:id="rId20"/>
    <p:sldId id="284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88"/>
    <a:srgbClr val="CC3300"/>
    <a:srgbClr val="FF9900"/>
    <a:srgbClr val="FF99CC"/>
    <a:srgbClr val="66FF99"/>
    <a:srgbClr val="CCFFCC"/>
    <a:srgbClr val="FF0066"/>
    <a:srgbClr val="388DB5"/>
    <a:srgbClr val="33CC33"/>
    <a:srgbClr val="15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2891226102E-2"/>
          <c:y val="3.2105067452815716E-2"/>
          <c:w val="0.97342995421754752"/>
          <c:h val="0.76979218805801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0869564183730404E-2"/>
                  <c:y val="-8.755927487131571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21177,10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464236708866363E-3"/>
                  <c:y val="-4.37796374356577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22326,10</a:t>
                    </a:r>
                    <a:endParaRPr lang="en-US" sz="1200" b="0" i="0" baseline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03-427C-9DCE-C13FE50320CD}"/>
                </c:ext>
                <c:ext xmlns:c15="http://schemas.microsoft.com/office/drawing/2012/chart" uri="{CE6537A1-D6FC-4f65-9D91-7224C49458BB}">
                  <c15:layout>
                    <c:manualLayout>
                      <c:w val="6.9492747014649942E-2"/>
                      <c:h val="5.431593684517267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6618348299825352E-3"/>
                  <c:y val="-1.459321247855257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22632,10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21177.1</c:v>
                </c:pt>
                <c:pt idx="1">
                  <c:v>22326.1</c:v>
                </c:pt>
                <c:pt idx="2">
                  <c:v>22632.1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3-427C-9DCE-C13FE50320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6.038628204205641E-3"/>
                  <c:y val="-6.148215483638612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23897,60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69564183730449E-2"/>
                  <c:y val="-8.755927487131543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6607,20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541054762347963E-3"/>
                  <c:y val="-5.83728499142103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4530,50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23897.599999999995</c:v>
                </c:pt>
                <c:pt idx="1">
                  <c:v>6607.2</c:v>
                </c:pt>
                <c:pt idx="2">
                  <c:v>4530.5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3-427C-9DCE-C13FE503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44560"/>
        <c:axId val="209982592"/>
        <c:axId val="0"/>
      </c:bar3DChart>
      <c:catAx>
        <c:axId val="2103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982592"/>
        <c:crosses val="autoZero"/>
        <c:auto val="1"/>
        <c:lblAlgn val="ctr"/>
        <c:lblOffset val="100"/>
        <c:noMultiLvlLbl val="0"/>
      </c:catAx>
      <c:valAx>
        <c:axId val="209982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3445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342572811577792E-2"/>
          <c:y val="0.92017535755668756"/>
          <c:w val="0.88349843247190585"/>
          <c:h val="6.2312787469049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42217312960221E-2"/>
                  <c:y val="-1.12198890644512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5907,80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73747092151955E-2"/>
                  <c:y val="-8.41495834882632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5907,80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443493977099142E-3"/>
                  <c:y val="-4.34139031007171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4831,20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948115419734916E-3"/>
                  <c:y val="-5.6099445322257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2019 года (на 01.01.2019)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 formatCode="#,##0.000_р_.">
                  <c:v>5926.5</c:v>
                </c:pt>
                <c:pt idx="1">
                  <c:v>5907.8</c:v>
                </c:pt>
                <c:pt idx="2">
                  <c:v>4831.2</c:v>
                </c:pt>
                <c:pt idx="3">
                  <c:v>2684.7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1-48DF-BBAB-3EF73B2E3E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35283294736869E-2"/>
                  <c:y val="-1.797624747238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17609,40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3.5474057709867497E-3"/>
                  <c:y val="-1.6829833596676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17609,40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948115419734916E-3"/>
                  <c:y val="-1.1219889064451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1392,70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23429516445844E-3"/>
                  <c:y val="-8.414916798338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2019 года (на 01.01.2019)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 formatCode="#,##0.000_р_.">
                  <c:v>1665.5</c:v>
                </c:pt>
                <c:pt idx="1">
                  <c:v>17609.400000000001</c:v>
                </c:pt>
                <c:pt idx="2">
                  <c:v>1392.7</c:v>
                </c:pt>
                <c:pt idx="3">
                  <c:v>1452.1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1-48DF-BBAB-3EF73B2E3E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554560264604827E-2"/>
                  <c:y val="-1.4024861330564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380,40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380,40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383,30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2019 года (на 01.01.2019)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 formatCode="#,##0.000_р_.">
                  <c:v>373.1</c:v>
                </c:pt>
                <c:pt idx="1">
                  <c:v>380.4</c:v>
                </c:pt>
                <c:pt idx="2">
                  <c:v>383.3</c:v>
                </c:pt>
                <c:pt idx="3">
                  <c:v>393.7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11-48DF-BBAB-3EF73B2E3E6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4597487226313268E-3"/>
                  <c:y val="-8.41491679833839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298743613156634E-3"/>
                  <c:y val="-1.402486133056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948115419734916E-3"/>
                  <c:y val="-5.6099445322255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298743613156634E-3"/>
                  <c:y val="-8.414916798338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2019 года (на 01.01.2019)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8335.6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11-48DF-BBAB-3EF73B2E3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162184"/>
        <c:axId val="209970784"/>
        <c:axId val="0"/>
      </c:bar3DChart>
      <c:catAx>
        <c:axId val="21016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70784"/>
        <c:crosses val="autoZero"/>
        <c:auto val="1"/>
        <c:lblAlgn val="ctr"/>
        <c:lblOffset val="100"/>
        <c:noMultiLvlLbl val="0"/>
      </c:catAx>
      <c:valAx>
        <c:axId val="2099707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0_р_." sourceLinked="1"/>
        <c:majorTickMark val="none"/>
        <c:minorTickMark val="none"/>
        <c:tickLblPos val="nextTo"/>
        <c:crossAx val="21016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821094638428381"/>
          <c:y val="0.15288240188813576"/>
          <c:w val="0.27056060240558172"/>
          <c:h val="0.46880082700714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3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69850912600513E-3"/>
                  <c:y val="-5.532339574131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823254135166116E-4"/>
                  <c:y val="-6.684547304334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57791808899324E-17"/>
                  <c:y val="-5.808956552838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669850912600737E-3"/>
                  <c:y val="-5.808956552838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2019 года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22074.799999999996</c:v>
                </c:pt>
                <c:pt idx="1">
                  <c:v>21177.1</c:v>
                </c:pt>
                <c:pt idx="2">
                  <c:v>22326.1</c:v>
                </c:pt>
                <c:pt idx="3">
                  <c:v>22632.1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D5-4412-BE0F-1DCB6DE0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145024"/>
        <c:axId val="210145408"/>
        <c:axId val="88396472"/>
      </c:bar3DChart>
      <c:catAx>
        <c:axId val="2101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145408"/>
        <c:crosses val="autoZero"/>
        <c:auto val="1"/>
        <c:lblAlgn val="ctr"/>
        <c:lblOffset val="100"/>
        <c:noMultiLvlLbl val="0"/>
      </c:catAx>
      <c:valAx>
        <c:axId val="210145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10145024"/>
        <c:crosses val="autoZero"/>
        <c:crossBetween val="between"/>
      </c:valAx>
      <c:serAx>
        <c:axId val="88396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14540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3819652920291E-2"/>
          <c:y val="1.1964087910027127E-2"/>
          <c:w val="0.9632913814522619"/>
          <c:h val="0.9017259295986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18693.099999999988</c:v>
                </c:pt>
                <c:pt idx="1">
                  <c:v>19842.099999999988</c:v>
                </c:pt>
                <c:pt idx="2">
                  <c:v>20148.099999999988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10-44CD-AD9B-F62AA5AB3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2484</c:v>
                </c:pt>
                <c:pt idx="1">
                  <c:v>2484</c:v>
                </c:pt>
                <c:pt idx="2">
                  <c:v>2484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10-44CD-AD9B-F62AA5AB3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90144"/>
        <c:axId val="210628816"/>
        <c:axId val="0"/>
      </c:bar3DChart>
      <c:catAx>
        <c:axId val="2085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628816"/>
        <c:crosses val="autoZero"/>
        <c:auto val="1"/>
        <c:lblAlgn val="ctr"/>
        <c:lblOffset val="100"/>
        <c:noMultiLvlLbl val="0"/>
      </c:catAx>
      <c:valAx>
        <c:axId val="2106288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5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30388743306965"/>
          <c:y val="0.18859914246875475"/>
          <c:w val="0.18909804130133906"/>
          <c:h val="0.57419226824679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53028275689944E-2"/>
          <c:y val="0.17354459032388334"/>
          <c:w val="0.75970484136655858"/>
          <c:h val="0.72110579340881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7815</c:v>
                </c:pt>
                <c:pt idx="1">
                  <c:v>8245</c:v>
                </c:pt>
                <c:pt idx="2">
                  <c:v>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99-4DD5-B3D9-5D908A2A1C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под подакцизным товарам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2893.1</c:v>
                </c:pt>
                <c:pt idx="1">
                  <c:v>2893.1</c:v>
                </c:pt>
                <c:pt idx="2">
                  <c:v>2893.1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99-4DD5-B3D9-5D908A2A1C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7985</c:v>
                </c:pt>
                <c:pt idx="1">
                  <c:v>8704</c:v>
                </c:pt>
                <c:pt idx="2">
                  <c:v>8710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99-4DD5-B3D9-5D908A2A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658696"/>
        <c:axId val="210703384"/>
        <c:axId val="0"/>
      </c:bar3DChart>
      <c:catAx>
        <c:axId val="21065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0703384"/>
        <c:crosses val="autoZero"/>
        <c:auto val="1"/>
        <c:lblAlgn val="ctr"/>
        <c:lblOffset val="100"/>
        <c:noMultiLvlLbl val="0"/>
      </c:catAx>
      <c:valAx>
        <c:axId val="210703384"/>
        <c:scaling>
          <c:orientation val="minMax"/>
        </c:scaling>
        <c:delete val="1"/>
        <c:axPos val="l"/>
        <c:majorGridlines/>
        <c:numFmt formatCode="0.00" sourceLinked="1"/>
        <c:majorTickMark val="none"/>
        <c:minorTickMark val="none"/>
        <c:tickLblPos val="nextTo"/>
        <c:crossAx val="210658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28371185553078"/>
          <c:y val="0.24269411080169148"/>
          <c:w val="0.18889747598131518"/>
          <c:h val="0.6608921919413665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3315.3</c:v>
                </c:pt>
                <c:pt idx="1">
                  <c:v>2484</c:v>
                </c:pt>
                <c:pt idx="2">
                  <c:v>2484</c:v>
                </c:pt>
                <c:pt idx="3">
                  <c:v>2484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41-4898-8E9D-2C2818C58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776456"/>
        <c:axId val="210776848"/>
        <c:axId val="0"/>
      </c:bar3DChart>
      <c:catAx>
        <c:axId val="21077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776848"/>
        <c:crosses val="autoZero"/>
        <c:auto val="1"/>
        <c:lblAlgn val="ctr"/>
        <c:lblOffset val="100"/>
        <c:noMultiLvlLbl val="0"/>
      </c:catAx>
      <c:valAx>
        <c:axId val="210776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1077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714412024756855E-2"/>
          <c:y val="0.23713068769075488"/>
          <c:w val="0.76285482257301684"/>
          <c:h val="0.607139272366425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5E-4DD0-9B95-C893E2407776}"/>
              </c:ext>
            </c:extLst>
          </c:dPt>
          <c:dPt>
            <c:idx val="1"/>
            <c:bubble3D val="0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5E-4DD0-9B95-C893E240777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5E-4DD0-9B95-C893E2407776}"/>
              </c:ext>
            </c:extLst>
          </c:dPt>
          <c:dPt>
            <c:idx val="3"/>
            <c:bubble3D val="0"/>
            <c:spPr>
              <a:solidFill>
                <a:schemeClr val="accent6">
                  <a:tint val="74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5E-4DD0-9B95-C893E240777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5E-4DD0-9B95-C893E2407776}"/>
              </c:ext>
            </c:extLst>
          </c:dPt>
          <c:dPt>
            <c:idx val="5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5E-4DD0-9B95-C893E240777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5E-4DD0-9B95-C893E2407776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25E-4DD0-9B95-C893E2407776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25E-4DD0-9B95-C893E2407776}"/>
              </c:ext>
            </c:extLst>
          </c:dPt>
          <c:dPt>
            <c:idx val="9"/>
            <c:bubble3D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25E-4DD0-9B95-C893E2407776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25E-4DD0-9B95-C893E2407776}"/>
              </c:ext>
            </c:extLst>
          </c:dPt>
          <c:dPt>
            <c:idx val="11"/>
            <c:bubble3D val="0"/>
            <c:spPr>
              <a:solidFill>
                <a:srgbClr val="CC33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286-4AD4-BED4-6D8EB410D2D9}"/>
              </c:ext>
            </c:extLst>
          </c:dPt>
          <c:dLbls>
            <c:dLbl>
              <c:idx val="0"/>
              <c:layout>
                <c:manualLayout>
                  <c:x val="8.7238236949113354E-3"/>
                  <c:y val="-4.33146125551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5560305772032E-2"/>
                  <c:y val="-9.8069596139192416E-2"/>
                </c:manualLayout>
              </c:layout>
              <c:spPr>
                <a:solidFill>
                  <a:srgbClr val="66FF99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65535547926746E-2"/>
                  <c:y val="8.6234113208967164E-3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405327318170153E-2"/>
                  <c:y val="7.2878287673731404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724987294360094E-3"/>
                  <c:y val="9.3713900947239179E-2"/>
                </c:manualLayout>
              </c:layout>
              <c:spPr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5E-4DD0-9B95-C893E2407776}"/>
                </c:ext>
                <c:ext xmlns:c15="http://schemas.microsoft.com/office/drawing/2012/chart" uri="{CE6537A1-D6FC-4f65-9D91-7224C49458BB}">
                  <c15:layout>
                    <c:manualLayout>
                      <c:w val="3.1680001652984985E-2"/>
                      <c:h val="4.4468339307048986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4698185029335226E-2"/>
                  <c:y val="0.12006437664723975"/>
                </c:manualLayout>
              </c:layout>
              <c:spPr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56800766236734E-2"/>
                  <c:y val="5.1037356889528422E-2"/>
                </c:manualLayout>
              </c:layout>
              <c:spPr>
                <a:solidFill>
                  <a:srgbClr val="33CC33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282093136828585E-2"/>
                  <c:y val="1.646744111597884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64346150410291E-2"/>
                  <c:y val="-5.1268779574596177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433058104365886E-2"/>
                  <c:y val="-3.7099126050103994E-2"/>
                </c:manualLayout>
              </c:layout>
              <c:spPr>
                <a:solidFill>
                  <a:srgbClr val="388DB5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25E-4DD0-9B95-C893E2407776}"/>
                </c:ext>
                <c:ext xmlns:c15="http://schemas.microsoft.com/office/drawing/2012/chart" uri="{CE6537A1-D6FC-4f65-9D91-7224C49458BB}">
                  <c15:layout>
                    <c:manualLayout>
                      <c:w val="3.1680023992138748E-2"/>
                      <c:h val="4.924731182795699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6.0530364738890403E-3"/>
                  <c:y val="-9.3202244373107646E-2"/>
                </c:manualLayout>
              </c:layout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1315991005103199E-2"/>
                  <c:y val="-1.4684904668101519E-2"/>
                </c:manualLayout>
              </c:layout>
              <c:spPr>
                <a:solidFill>
                  <a:srgbClr val="CC33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B4D-4EF7-BDC1-9CAA87BB66E6}"/>
                </c:ext>
                <c:ext xmlns:c15="http://schemas.microsoft.com/office/drawing/2012/chart" uri="{CE6537A1-D6FC-4f65-9D91-7224C49458BB}">
                  <c15:layout>
                    <c:manualLayout>
                      <c:w val="3.3364314208734515E-2"/>
                      <c:h val="4.2491815014774011E-2"/>
                    </c:manualLayout>
                  </c15:layout>
                </c:ext>
              </c:extLst>
            </c:dLbl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0.317</c:v>
                </c:pt>
                <c:pt idx="1">
                  <c:v>1.1999999999999999E-3</c:v>
                </c:pt>
                <c:pt idx="2">
                  <c:v>7.0000000000000001E-3</c:v>
                </c:pt>
                <c:pt idx="3">
                  <c:v>2.0000000000000001E-4</c:v>
                </c:pt>
                <c:pt idx="4">
                  <c:v>0.42399999999999999</c:v>
                </c:pt>
                <c:pt idx="5">
                  <c:v>6.7000000000000002E-3</c:v>
                </c:pt>
                <c:pt idx="6">
                  <c:v>1.8E-3</c:v>
                </c:pt>
                <c:pt idx="7">
                  <c:v>9.2600000000000002E-2</c:v>
                </c:pt>
                <c:pt idx="8">
                  <c:v>0.14149999999999999</c:v>
                </c:pt>
                <c:pt idx="9">
                  <c:v>1.1000000000000001E-3</c:v>
                </c:pt>
                <c:pt idx="10">
                  <c:v>2.0999999999999999E-3</c:v>
                </c:pt>
                <c:pt idx="11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1-43F2-96B7-4473A7DD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38134453669053"/>
          <c:y val="1.336648642959572E-2"/>
          <c:w val="0.31661865546330931"/>
          <c:h val="0.91771945288620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92674469007367E-4"/>
          <c:y val="0.23280555818314239"/>
          <c:w val="0.80975743116635779"/>
          <c:h val="0.64425860593087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C-48AB-87F7-5401E0085B0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3C-48AB-87F7-5401E0085B04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3C-48AB-87F7-5401E0085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3C-48AB-87F7-5401E0085B0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3C-48AB-87F7-5401E0085B0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3C-48AB-87F7-5401E0085B0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3C-48AB-87F7-5401E0085B0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3C-48AB-87F7-5401E0085B0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3C-48AB-87F7-5401E0085B0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274-46FA-A6A5-65C83F0A12E5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274-46FA-A6A5-65C83F0A12E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9-49C2-8B52-1C996AD60890}"/>
              </c:ext>
            </c:extLst>
          </c:dPt>
          <c:dLbls>
            <c:dLbl>
              <c:idx val="0"/>
              <c:layout>
                <c:manualLayout>
                  <c:x val="1.3150647976361901E-2"/>
                  <c:y val="-7.7554663774403482E-2"/>
                </c:manualLayout>
              </c:layout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3252957754229E-2"/>
                  <c:y val="-7.9700650759219144E-2"/>
                </c:manualLayout>
              </c:layout>
              <c:spPr>
                <a:solidFill>
                  <a:srgbClr val="FF99CC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92818241821618E-2"/>
                  <c:y val="5.1741865509761353E-3"/>
                </c:manualLayout>
              </c:layout>
              <c:spPr>
                <a:solidFill>
                  <a:srgbClr val="CC99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85651997476071E-2"/>
                  <c:y val="8.4731670281995658E-2"/>
                </c:manualLayout>
              </c:layout>
              <c:spPr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87604626026217E-2"/>
                  <c:y val="5.8225813449023861E-2"/>
                </c:manualLayout>
              </c:layout>
              <c:spPr>
                <a:solidFill>
                  <a:srgbClr val="CC33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9583961804895E-2"/>
                  <c:y val="8.3358785249457723E-2"/>
                </c:manualLayout>
              </c:layout>
              <c:spPr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4273426587859E-3"/>
                  <c:y val="0.11386073752711499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32364988260199E-2"/>
                  <c:y val="1.7986117136659339E-2"/>
                </c:manualLayout>
              </c:layout>
              <c:spPr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66488134465414E-2"/>
                  <c:y val="-8.3077657266811281E-2"/>
                </c:manualLayout>
              </c:layout>
              <c:spPr>
                <a:solidFill>
                  <a:srgbClr val="33CC33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093322454120235E-2"/>
                  <c:y val="-7.77206073752712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274-46FA-A6A5-65C83F0A12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561351349079355E-3"/>
                  <c:y val="-9.0167462039045618E-2"/>
                </c:manualLayout>
              </c:layout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274-46FA-A6A5-65C83F0A12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4756282529055365E-2"/>
                  <c:y val="-2.2680694143167014E-2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B39-49C2-8B52-1C996AD608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транчферты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0.49230000000000002</c:v>
                </c:pt>
                <c:pt idx="1">
                  <c:v>1.9E-3</c:v>
                </c:pt>
                <c:pt idx="2">
                  <c:v>1.11E-2</c:v>
                </c:pt>
                <c:pt idx="3">
                  <c:v>2.0000000000000001E-4</c:v>
                </c:pt>
                <c:pt idx="4">
                  <c:v>0.1</c:v>
                </c:pt>
                <c:pt idx="5">
                  <c:v>5.1999999999999998E-3</c:v>
                </c:pt>
                <c:pt idx="6">
                  <c:v>6.9999999999999999E-4</c:v>
                </c:pt>
                <c:pt idx="7">
                  <c:v>0.14000000000000001</c:v>
                </c:pt>
                <c:pt idx="8">
                  <c:v>0.2205</c:v>
                </c:pt>
                <c:pt idx="9">
                  <c:v>1.6999999999999999E-3</c:v>
                </c:pt>
                <c:pt idx="10">
                  <c:v>3.3E-3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43C-48AB-87F7-5401E008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2686346586432"/>
          <c:y val="0"/>
          <c:w val="0.306273162729659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92674469007367E-4"/>
          <c:y val="0.23280555818314239"/>
          <c:w val="0.80975743116635779"/>
          <c:h val="0.64425860593087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C-48AB-87F7-5401E0085B0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3C-48AB-87F7-5401E0085B04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3C-48AB-87F7-5401E0085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3C-48AB-87F7-5401E0085B0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3C-48AB-87F7-5401E0085B0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3C-48AB-87F7-5401E0085B0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3C-48AB-87F7-5401E0085B0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3C-48AB-87F7-5401E0085B0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3C-48AB-87F7-5401E0085B0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4D2-4327-840E-7B661727A3E8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4D2-4327-840E-7B661727A3E8}"/>
              </c:ext>
            </c:extLst>
          </c:dPt>
          <c:dPt>
            <c:idx val="11"/>
            <c:bubble3D val="0"/>
            <c:spPr>
              <a:solidFill>
                <a:srgbClr val="C2E088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9-49C2-8B52-1C996AD60890}"/>
              </c:ext>
            </c:extLst>
          </c:dPt>
          <c:dLbls>
            <c:dLbl>
              <c:idx val="0"/>
              <c:layout>
                <c:manualLayout>
                  <c:x val="1.3150647976361901E-2"/>
                  <c:y val="-7.7554663774403482E-2"/>
                </c:manualLayout>
              </c:layout>
              <c:spPr>
                <a:solidFill>
                  <a:srgbClr val="FF00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3252957754229E-2"/>
                  <c:y val="-7.9700650759219144E-2"/>
                </c:manualLayout>
              </c:layout>
              <c:spPr>
                <a:solidFill>
                  <a:srgbClr val="FF99CC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92818241821618E-2"/>
                  <c:y val="5.1741865509761353E-3"/>
                </c:manualLayout>
              </c:layout>
              <c:spPr>
                <a:solidFill>
                  <a:srgbClr val="CC99FF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85651997476071E-2"/>
                  <c:y val="8.4731670281995658E-2"/>
                </c:manualLayout>
              </c:layout>
              <c:spPr>
                <a:solidFill>
                  <a:schemeClr val="accent4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87604626026217E-2"/>
                  <c:y val="5.8225813449023861E-2"/>
                </c:manualLayout>
              </c:layout>
              <c:spPr>
                <a:solidFill>
                  <a:srgbClr val="CC33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9583961804895E-2"/>
                  <c:y val="8.3358785249457723E-2"/>
                </c:manualLayout>
              </c:layout>
              <c:spPr>
                <a:solidFill>
                  <a:srgbClr val="7030A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4273426587859E-3"/>
                  <c:y val="0.11386073752711499"/>
                </c:manualLayout>
              </c:layout>
              <c:spPr>
                <a:solidFill>
                  <a:srgbClr val="0070C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32364988260199E-2"/>
                  <c:y val="1.7986117136659339E-2"/>
                </c:manualLayout>
              </c:layout>
              <c:spPr>
                <a:solidFill>
                  <a:srgbClr val="00B0F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66488134465414E-2"/>
                  <c:y val="-8.3077657266811281E-2"/>
                </c:manualLayout>
              </c:layout>
              <c:spPr>
                <a:solidFill>
                  <a:srgbClr val="33CC33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093322454120235E-2"/>
                  <c:y val="-7.77206073752712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4D2-4327-840E-7B661727A3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561351349079355E-3"/>
                  <c:y val="-9.016746203904561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4D2-4327-840E-7B661727A3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2188855083743477E-2"/>
                  <c:y val="-0.11702025738140663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B39-49C2-8B52-1C996AD608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C2E08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транчферты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0.43509999999999999</c:v>
                </c:pt>
                <c:pt idx="1">
                  <c:v>2E-3</c:v>
                </c:pt>
                <c:pt idx="2">
                  <c:v>1.2200000000000001E-2</c:v>
                </c:pt>
                <c:pt idx="3">
                  <c:v>2.9999999999999997E-4</c:v>
                </c:pt>
                <c:pt idx="4">
                  <c:v>0.1065</c:v>
                </c:pt>
                <c:pt idx="5">
                  <c:v>3.7000000000000002E-3</c:v>
                </c:pt>
                <c:pt idx="6">
                  <c:v>6.9999999999999999E-4</c:v>
                </c:pt>
                <c:pt idx="7">
                  <c:v>0.15129999999999999</c:v>
                </c:pt>
                <c:pt idx="8">
                  <c:v>0.2349</c:v>
                </c:pt>
                <c:pt idx="9">
                  <c:v>1.8E-3</c:v>
                </c:pt>
                <c:pt idx="10">
                  <c:v>3.5000000000000001E-3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43C-48AB-87F7-5401E008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2686346586432"/>
          <c:y val="0"/>
          <c:w val="0.306273162729659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DC9FB-187D-4DB3-8217-692A230D610B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856CB-FECB-4FDE-A1AB-8899F81438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9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4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96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0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0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7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1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0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3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6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86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46AFC7-37A3-4D75-8EF3-62AC8E97BFE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7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riamgorpos.eao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6A6B85-EFF3-46CD-AD8F-ACA38D2C3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739" r="5345" b="-739"/>
          <a:stretch/>
        </p:blipFill>
        <p:spPr>
          <a:xfrm rot="10800000">
            <a:off x="0" y="-40522"/>
            <a:ext cx="12192000" cy="19310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54A685B-006E-4353-8ABA-36494CB024AB}"/>
              </a:ext>
            </a:extLst>
          </p:cNvPr>
          <p:cNvSpPr/>
          <p:nvPr/>
        </p:nvSpPr>
        <p:spPr>
          <a:xfrm>
            <a:off x="6223000" y="4168664"/>
            <a:ext cx="4775200" cy="50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 descr="http://0day-4you.ru/uploads/posts/2013-01/1359653181_0_764c2_fc67627a_XL.jpg.png">
            <a:extLst>
              <a:ext uri="{FF2B5EF4-FFF2-40B4-BE49-F238E27FC236}">
                <a16:creationId xmlns:a16="http://schemas.microsoft.com/office/drawing/2014/main" xmlns="" id="{5CCD5B8E-A8AA-46E3-BCDE-8E1CAAD8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996" y="3755131"/>
            <a:ext cx="6322479" cy="23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2F443-0786-40EB-95F4-545486CB8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65" y="4926927"/>
            <a:ext cx="5209835" cy="1483518"/>
          </a:xfrm>
        </p:spPr>
        <p:txBody>
          <a:bodyPr>
            <a:normAutofit fontScale="90000"/>
          </a:bodyPr>
          <a:lstStyle/>
          <a:p>
            <a:pPr marL="136525">
              <a:lnSpc>
                <a:spcPct val="100000"/>
              </a:lnSpc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основе  Решения Собрания депутатов от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24.12.2019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бюджета муниципального образования 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«Приамурское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на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F11415DD-FF98-41A9-B3A0-5B267E197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804" y="1110642"/>
            <a:ext cx="7078579" cy="105779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«приамурское </a:t>
            </a:r>
            <a:r>
              <a:rPr lang="ru-RU" alt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Смидовичского муниципального района Еврейской автономной области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1882F08-669B-4691-BFAD-AC09614C9FDC}"/>
              </a:ext>
            </a:extLst>
          </p:cNvPr>
          <p:cNvSpPr/>
          <p:nvPr/>
        </p:nvSpPr>
        <p:spPr>
          <a:xfrm>
            <a:off x="2291222" y="2766506"/>
            <a:ext cx="8529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endParaRPr lang="ru-RU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A3005-48DF-4C4C-8786-943E338F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Структура безвозмездных поступлений 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2020-2022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(тыс. рублей)</a:t>
            </a:r>
            <a:endParaRPr lang="ru-RU" sz="32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3EA134-B6BB-46FE-B242-9206C22D0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154479"/>
              </p:ext>
            </p:extLst>
          </p:nvPr>
        </p:nvGraphicFramePr>
        <p:xfrm>
          <a:off x="0" y="1318991"/>
          <a:ext cx="12295238" cy="553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06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41072E4-CD5D-4E5C-A1C2-CC9112C58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99593"/>
              </p:ext>
            </p:extLst>
          </p:nvPr>
        </p:nvGraphicFramePr>
        <p:xfrm>
          <a:off x="309716" y="1518409"/>
          <a:ext cx="11665974" cy="489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54BAB5-216E-4D7B-A2FB-55FF2A26BABA}"/>
              </a:ext>
            </a:extLst>
          </p:cNvPr>
          <p:cNvSpPr/>
          <p:nvPr/>
        </p:nvSpPr>
        <p:spPr>
          <a:xfrm>
            <a:off x="1816429" y="441189"/>
            <a:ext cx="986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Динамика прогноза поступлений налоговых и неналоговых доходов в  </a:t>
            </a: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2020-2022годы </a:t>
            </a: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(тыс. руб.)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4EB06-B1A3-4293-B5FD-73A7684F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Структура поступлений налоговых и неналоговых доходов 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2020-2022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(тыс. руб.)</a:t>
            </a:r>
            <a:endParaRPr lang="ru-RU" sz="32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C85C31C-CC35-4018-918B-5C94532CB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658117"/>
              </p:ext>
            </p:extLst>
          </p:nvPr>
        </p:nvGraphicFramePr>
        <p:xfrm>
          <a:off x="643467" y="1913467"/>
          <a:ext cx="10573767" cy="428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67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D3373-3A37-4073-AD31-F9772690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налоговых доходов бюджета поселения на </a:t>
            </a:r>
            <a:r>
              <a:rPr lang="ru-RU" b="1" dirty="0" smtClean="0"/>
              <a:t>2020-2022 </a:t>
            </a:r>
            <a:r>
              <a:rPr lang="ru-RU" b="1" dirty="0"/>
              <a:t>годы (тыс. руб.)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33F66CBC-1AF3-4E85-8881-860C6FD0F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72714"/>
              </p:ext>
            </p:extLst>
          </p:nvPr>
        </p:nvGraphicFramePr>
        <p:xfrm>
          <a:off x="457564" y="561703"/>
          <a:ext cx="11224619" cy="608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8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DB07D2-DAC0-4F36-BD58-610D676F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342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планируемых поступлений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доходов в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8250236-C388-41FB-9FE0-4E3B41B14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98300"/>
              </p:ext>
            </p:extLst>
          </p:nvPr>
        </p:nvGraphicFramePr>
        <p:xfrm>
          <a:off x="516194" y="1737360"/>
          <a:ext cx="11194025" cy="463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20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9D4C8-3321-44B6-9EFC-B20FCC83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5" y="15113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Структура неналоговых доходов бюджета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2020-2022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(тыс. руб.)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7C9F448-4CCB-4D38-AA3A-07CDB516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37169"/>
              </p:ext>
            </p:extLst>
          </p:nvPr>
        </p:nvGraphicFramePr>
        <p:xfrm>
          <a:off x="1080655" y="1825624"/>
          <a:ext cx="10022773" cy="427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503">
                  <a:extLst>
                    <a:ext uri="{9D8B030D-6E8A-4147-A177-3AD203B41FA5}">
                      <a16:colId xmlns:a16="http://schemas.microsoft.com/office/drawing/2014/main" xmlns="" val="605983427"/>
                    </a:ext>
                  </a:extLst>
                </a:gridCol>
                <a:gridCol w="1956970">
                  <a:extLst>
                    <a:ext uri="{9D8B030D-6E8A-4147-A177-3AD203B41FA5}">
                      <a16:colId xmlns:a16="http://schemas.microsoft.com/office/drawing/2014/main" xmlns="" val="4222562843"/>
                    </a:ext>
                  </a:extLst>
                </a:gridCol>
                <a:gridCol w="1765729">
                  <a:extLst>
                    <a:ext uri="{9D8B030D-6E8A-4147-A177-3AD203B41FA5}">
                      <a16:colId xmlns:a16="http://schemas.microsoft.com/office/drawing/2014/main" xmlns="" val="764532099"/>
                    </a:ext>
                  </a:extLst>
                </a:gridCol>
                <a:gridCol w="1585571">
                  <a:extLst>
                    <a:ext uri="{9D8B030D-6E8A-4147-A177-3AD203B41FA5}">
                      <a16:colId xmlns:a16="http://schemas.microsoft.com/office/drawing/2014/main" xmlns="" val="182393191"/>
                    </a:ext>
                  </a:extLst>
                </a:gridCol>
              </a:tblGrid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3565395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доходы-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2236020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5687786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711459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090167"/>
                  </a:ext>
                </a:extLst>
              </a:tr>
              <a:tr h="95578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952410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6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2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3FFD8-267B-4292-8509-6A57FD5D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47" y="-11392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</a:t>
            </a:r>
            <a:r>
              <a:rPr lang="ru-RU" alt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alt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F1DF9A-DA30-44F0-A929-AA911C3B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848" y="2234262"/>
            <a:ext cx="6143480" cy="210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местного бюджета на  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45074,7тыс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 28933 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                   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42 046,75 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ECAA6D-089B-40FB-9107-2BF2EE487994}"/>
              </a:ext>
            </a:extLst>
          </p:cNvPr>
          <p:cNvSpPr/>
          <p:nvPr/>
        </p:nvSpPr>
        <p:spPr>
          <a:xfrm>
            <a:off x="193964" y="3669884"/>
            <a:ext cx="11804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Планирование бюджетных ассигнований 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осуществлялось на основе программно-целевого метода на основании муниципальных программ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Приамурского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и первоначальных показателей решения Собрания депутатов «Об утверждении бюджета муниципального образования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«Приамурское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на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1E8795A-98F8-432D-9755-08190A1D4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34" y="1203158"/>
            <a:ext cx="2939913" cy="28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726AC6A-2683-449C-AF38-7EE6A812ECE6}"/>
              </a:ext>
            </a:extLst>
          </p:cNvPr>
          <p:cNvSpPr/>
          <p:nvPr/>
        </p:nvSpPr>
        <p:spPr>
          <a:xfrm>
            <a:off x="762000" y="1238250"/>
            <a:ext cx="109347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D8348-8768-4690-8D5C-3FFC587A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146902"/>
            <a:ext cx="11693237" cy="863369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2020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 (удельный вес, %)</a:t>
            </a:r>
            <a:endParaRPr lang="ru-RU" sz="3200" b="1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295FEC3E-3FAD-4F45-8B13-19EB40A67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252238"/>
              </p:ext>
            </p:extLst>
          </p:nvPr>
        </p:nvGraphicFramePr>
        <p:xfrm>
          <a:off x="-2736850" y="934694"/>
          <a:ext cx="14947900" cy="570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65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E37DD8-0723-4904-B7B7-C4C70E9217FA}"/>
              </a:ext>
            </a:extLst>
          </p:cNvPr>
          <p:cNvSpPr/>
          <p:nvPr/>
        </p:nvSpPr>
        <p:spPr>
          <a:xfrm>
            <a:off x="971550" y="998215"/>
            <a:ext cx="10896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E79F0-8448-4A9A-BA51-1D61EE9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12391"/>
            <a:ext cx="11220450" cy="11106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2021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 (удельный вес, %)</a:t>
            </a:r>
            <a:endParaRPr lang="ru-RU" sz="3200" b="1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xmlns="" id="{4485392E-6B0C-4452-A4AA-59B8B5A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344047"/>
              </p:ext>
            </p:extLst>
          </p:nvPr>
        </p:nvGraphicFramePr>
        <p:xfrm>
          <a:off x="-2647950" y="998215"/>
          <a:ext cx="14839950" cy="52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90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E37DD8-0723-4904-B7B7-C4C70E9217FA}"/>
              </a:ext>
            </a:extLst>
          </p:cNvPr>
          <p:cNvSpPr/>
          <p:nvPr/>
        </p:nvSpPr>
        <p:spPr>
          <a:xfrm>
            <a:off x="971550" y="998215"/>
            <a:ext cx="10896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E79F0-8448-4A9A-BA51-1D61EE9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12391"/>
            <a:ext cx="11220450" cy="11106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2020 год </a:t>
            </a:r>
            <a:r>
              <a:rPr lang="ru-RU" altLang="ru-RU" sz="3200" b="1" dirty="0">
                <a:latin typeface="Times New Roman" panose="02020603050405020304" pitchFamily="18" charset="0"/>
              </a:rPr>
              <a:t>(удельный вес, %)</a:t>
            </a:r>
            <a:endParaRPr lang="ru-RU" sz="3200" b="1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xmlns="" id="{4485392E-6B0C-4452-A4AA-59B8B5A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44600"/>
              </p:ext>
            </p:extLst>
          </p:nvPr>
        </p:nvGraphicFramePr>
        <p:xfrm>
          <a:off x="-2647950" y="998215"/>
          <a:ext cx="14839950" cy="52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38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F08C7C5-9DB4-40B8-97EC-58F5451F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7" y="990600"/>
            <a:ext cx="10395953" cy="5247481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поселка Приамурский!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Перед вами  бюджет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Приамурского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городского поселения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«Бюджет для граждан» в доступной форме дает возможность узнать, как наполняется казна, на какие цели используются денежные средства  бюджета.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Приамурского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79429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54154EF-D4C1-4B14-8C22-C2A7864A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>
          <a:xfrm>
            <a:off x="7718612" y="2161986"/>
            <a:ext cx="4473388" cy="36740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7109D60-3630-49EF-9B4D-BF8E29ADC4B9}"/>
              </a:ext>
            </a:extLst>
          </p:cNvPr>
          <p:cNvSpPr/>
          <p:nvPr/>
        </p:nvSpPr>
        <p:spPr>
          <a:xfrm>
            <a:off x="1398494" y="565472"/>
            <a:ext cx="2161432" cy="1163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932F-3913-4D36-B081-5AC7B46A018C}"/>
              </a:ext>
            </a:extLst>
          </p:cNvPr>
          <p:cNvSpPr/>
          <p:nvPr/>
        </p:nvSpPr>
        <p:spPr>
          <a:xfrm>
            <a:off x="8880211" y="525130"/>
            <a:ext cx="2727157" cy="1163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ВНЕПРОГРАММНЫЕ РАСХОДЫ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E3ACDA-1052-4E22-B0FA-AC5268DFE8C1}"/>
              </a:ext>
            </a:extLst>
          </p:cNvPr>
          <p:cNvSpPr/>
          <p:nvPr/>
        </p:nvSpPr>
        <p:spPr>
          <a:xfrm>
            <a:off x="4930221" y="364983"/>
            <a:ext cx="2670009" cy="13641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7758569" y="702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3761335" y="702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09005" y="1881051"/>
          <a:ext cx="6936378" cy="436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6"/>
                <a:gridCol w="6467152"/>
              </a:tblGrid>
              <a:tr h="4812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МП «Развитие муниципальной службы в администрации Приамурского городского поселения на 2020-2022 годы»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3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«Управление муниципальным имуществом и земельными ресурсами на территории Приамурского городского поселения</a:t>
                      </a:r>
                      <a:r>
                        <a:rPr lang="ru-RU" sz="1200" baseline="0" dirty="0" smtClean="0"/>
                        <a:t> на 2020 год и плановый период 2021-2022 годов»</a:t>
                      </a:r>
                      <a:endParaRPr lang="ru-RU" sz="1200" dirty="0"/>
                    </a:p>
                  </a:txBody>
                  <a:tcPr/>
                </a:tc>
              </a:tr>
              <a:tr h="6513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«Сохранность автомобильных дорог общего пользования местного значения на территории Приамурского городского поселения на 2020 – 2022 годы»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«Содействие развитию малого и среднего предпринимательства на территории Приамурского городского поселения на 2020-2022 годы»</a:t>
                      </a:r>
                      <a:endParaRPr lang="ru-RU" sz="1200" dirty="0"/>
                    </a:p>
                  </a:txBody>
                  <a:tcPr/>
                </a:tc>
              </a:tr>
              <a:tr h="4616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«Благоустройство территории Приамурского городского поселения на 2020-2022 годы»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«Формирование комфортной городской среды на 2020 и плановый период 2021-2022 годов»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«Культура муниципального образования «Приамурское городское поселение» на 2020-2022</a:t>
                      </a:r>
                      <a:r>
                        <a:rPr lang="ru-RU" sz="1200" baseline="0" dirty="0" smtClean="0"/>
                        <a:t> годы»</a:t>
                      </a:r>
                      <a:endParaRPr lang="ru-RU" sz="1200" dirty="0"/>
                    </a:p>
                  </a:txBody>
                  <a:tcPr/>
                </a:tc>
              </a:tr>
              <a:tr h="6737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«Развитие физической культуры, школьного</a:t>
                      </a:r>
                      <a:r>
                        <a:rPr lang="ru-RU" sz="1200" baseline="0" dirty="0" smtClean="0"/>
                        <a:t> спорта и массового спорта, формирование здорового образа жизни населения на территории Приамурского городского поселения на 2020-2022 годы»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Стрелка углом вверх 25"/>
          <p:cNvSpPr/>
          <p:nvPr/>
        </p:nvSpPr>
        <p:spPr>
          <a:xfrm rot="10800000">
            <a:off x="0" y="726141"/>
            <a:ext cx="1290918" cy="10623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9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службы в администрации Приамурского городского поселения на 2020-2022 годы»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3210713" y="1962522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3210712" y="2976631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3223776" y="4688658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1128018" y="1848775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1075767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1088832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0925" y="1789612"/>
            <a:ext cx="59044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Развитие и совершение  муниципальной службы в МО «Приамурское городское поселение»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14799" y="2873829"/>
            <a:ext cx="5956664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 уровня муниципальных служащих, повышение эффективности профессиональной служебной деятельности муниципальных служащих, результативности управления, доведение до соответствия требованиям охраны труда, рабочих мест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1737" y="4349931"/>
            <a:ext cx="5969726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100,0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100,0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100,0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Пользователь\Downloads\imgpreview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25098" y="3775166"/>
            <a:ext cx="3762101" cy="2625633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 имуществом и земельными ресурсами на территории Приамурского городского поселения на 2020 год и плановый период 2021-2022 годов»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2466130" y="2014774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2453066" y="3420769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2492256" y="4649470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1128018" y="1848775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1075767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1088832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35085" y="1789611"/>
            <a:ext cx="5904411" cy="1371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эффективности управления и распоряжения муниципальным имуществом и земельными ресурсами муниципального образования «Приамурское городское поселение» Смидовичского муниципального района Еврейской автономной области, а также получение максимального результата (выраженного в том числе и в виде доходов бюджета) от использования муниципального имущества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08959" y="3174273"/>
            <a:ext cx="5956664" cy="107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Совершенствование системы учета объектов муниципальной собственности в казне и реестре имущества Учет и оценка муниципального имущества;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Оптимизация состава муниципального имущества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08960" y="4310743"/>
            <a:ext cx="4624252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730,0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2021год – 730,0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730,0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3629" y="-169817"/>
            <a:ext cx="3810000" cy="38100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8595360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«Сохранность автомобильных дорог общего пользования местного значения на территории Приамурского городского поселения на 2020 – 2022 годы»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394976" y="1936396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408037" y="3094197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538667" y="4610281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0" y="1783460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2723591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4432321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67988" y="1750423"/>
            <a:ext cx="69755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транспортной инфраструктуры Приамурского городского поселения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5693" y="2729369"/>
            <a:ext cx="5956664" cy="148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транспортной инфраструктуры в соответствии  с текущими  перспективными потребностями МО в целях повышения качества услуг и улучшения экологического состояния, повышения доступности услуг транспортного комплекса для населения, обеспечение устойчивого функционирования автомобильных дорог местного значения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7102" y="4323037"/>
            <a:ext cx="4571616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2893,10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2893,10 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2893,10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6145" name="Picture 1" descr="C:\Users\Пользователь\Downloads\imgpreview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03758" y="3562350"/>
            <a:ext cx="440055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Пользователь\Downloads\222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878105"/>
            <a:ext cx="5076825" cy="38100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«Содействие развитию малого и среднего предпринимательства на территории Приамурского городского поселения на 2020-2022 годы»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839113" y="1908734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866006" y="3043866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852176" y="4567635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267406" y="1835328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228603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201327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12125" y="1776165"/>
            <a:ext cx="37793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малого и среднего предпринимательства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87" y="2730137"/>
            <a:ext cx="5524053" cy="167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субъектов малого и среднего предпринимательства, осуществляющих свою деятельность на территории городского поселения; Повышение качества сервиса, оказываемого субъектами предпринимательской деятельности населению;  увеличение наименований услуг, предоставляемых субъектами малого и среднего предпринимательства.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79360" y="4597357"/>
            <a:ext cx="4558169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0,45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0,45 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0,45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Пользователь\Downloads\благоустройств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886" y="1615329"/>
            <a:ext cx="4591050" cy="314325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096"/>
            <a:ext cx="7879976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«Благоустройство территории Приамурского городского поселения на 2020-2022 годы»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422254" y="1962522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341571" y="3366595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300846" y="5145858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0" y="1808434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2657124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4968666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28031" y="1789612"/>
            <a:ext cx="4720687" cy="1289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решение проблем благоустройства, обеспечение и улучшение внешнего вида территории Приамурского городского поселения, способствующего комфортной жизнедеятельности, создание комфортных условий проживания и отдыха населения.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9140" y="3236899"/>
            <a:ext cx="4679577" cy="169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территории поселения; Развитие положительных тенденций в создании благоприятной среды жизнедеятельности; Повышение степени удовлетворенности населения уровнем благоустройства; Привлечение молодого поколения к участию по благоустройству населенных пунктов.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8125" y="5143308"/>
            <a:ext cx="4504380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2532,0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2532,0 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2532,0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4101" name="Picture 5" descr="C:\Users\Пользователь\Downloads\окаши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502" y="227575"/>
            <a:ext cx="3127498" cy="2125660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ownloads\malchik-na-fone-vyrublennyh-derevev-i-novostro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8212" y="4138612"/>
            <a:ext cx="3863788" cy="27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247414"/>
            <a:ext cx="7981406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«Формирование комфортной городской среды на 2020 и плановый период 2021-2022 годов»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2805764" y="1949459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2727386" y="2950505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2688198" y="4610281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1128018" y="1848775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1075767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1088832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78778" y="1789612"/>
            <a:ext cx="4963886" cy="69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системного повышения качества и комфорта городской среды, а так же условий комфортного проживания населения.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2651" y="2664823"/>
            <a:ext cx="5029200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выполнение мероприятий программы позволит обеспечить результаты и показатели повышения качества и комфорта городской среды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65714" y="4193177"/>
            <a:ext cx="5042263" cy="124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2020 год -1392,7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на 2020 год – 123,0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20,0 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20,0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3074" name="Picture 2" descr="C:\Users\Пользователь\Downloads\Комфгородская сред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7977" y="1894114"/>
            <a:ext cx="3884023" cy="3291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ользователь\Downloads\д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47964" y="578223"/>
            <a:ext cx="5774167" cy="5499847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162"/>
            <a:ext cx="7328647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«Культура муниципального образования «Приамурское городское поселение» на 2020-2022 годы»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630107" y="1949459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643938" y="3874126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563640" y="5732918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161366" y="1744272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3135839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5512696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63931" y="1789610"/>
            <a:ext cx="5130245" cy="188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культуры, как системы нравственных ценностей поселения; Создание условий для формирования культурных запросов и духовных потребностей, развитие инициативы и реализация творческого потенциала в сфере культуры.  Сохранение историко-культурного наследия городского поселения. Укрепление материально-технической базы, создание позитивного культурного образа городского поселения.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0869" y="3724835"/>
            <a:ext cx="5143308" cy="18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финансовых средств, культурного уровня жизни населения, удовлетворенности населения качеством муниципальных услуг в сфере культуры. Увеличение числа участников культурно-массовых мероприятий и числа занимающихся в клубных формированиях и любительских объединениях. Создание благоприятных и доступных условий для творческой деятельности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10911" y="5734594"/>
            <a:ext cx="5930537" cy="1123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6379,40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6379,40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6379,40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wnloads\спо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0777" y="820271"/>
            <a:ext cx="5473337" cy="5405717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601200" cy="144997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«Развитие физической культуры, школьного спорта и массового спорта, формирование здорового образа жизни населения на территории Приамурского городского поселения на 2020-2022 годы»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564793" y="1975584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303535" y="3420768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826050" y="5459367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0" y="1770398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2867282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512465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85553" y="1750424"/>
            <a:ext cx="5904411" cy="107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развития на территории поселения физической культуры, школьного и массового спорта, организация проведения официальных физкультурно-оздоровительных  спортивных мероприятий. Популяризация массового спорта, приобщение различных слоев населения к регулярным занятиям физической культурой и спортом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486" y="2913017"/>
            <a:ext cx="5956664" cy="223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количества и повышение качества спортивных 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физкультурно-массовых мероприятий, проводимых на территории Приамурского городского поселения.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	Увеличение количества жителей Приамурского городского поселения, регулярно занимающихся физической культурой и спортом.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	Увеличение количества спортсменов, принимающих участие в районных и областных соревнованиях.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	Расширение списка видов спорта, развивающихся на территории Приамурского городского поселения.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	Организация пропаганды физической культуры и спорта, включающей в себя распространение социальной рекламы, продвижение ценностей физической культуры и здорового образа жизни, освещение соревнований (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СМИ,баннеры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6.Создание условий для занятий массовым спортом по месту жительства.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6000" y="5172891"/>
            <a:ext cx="5969726" cy="92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2020 год – 96,0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96,0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96,0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142739-813F-48BF-B203-1EA4B588BC7A}"/>
              </a:ext>
            </a:extLst>
          </p:cNvPr>
          <p:cNvSpPr/>
          <p:nvPr/>
        </p:nvSpPr>
        <p:spPr>
          <a:xfrm>
            <a:off x="866274" y="1467853"/>
            <a:ext cx="104434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C19720-C808-43EC-B065-15687027A7AC}"/>
              </a:ext>
            </a:extLst>
          </p:cNvPr>
          <p:cNvSpPr/>
          <p:nvPr/>
        </p:nvSpPr>
        <p:spPr>
          <a:xfrm>
            <a:off x="4645061" y="191525"/>
            <a:ext cx="284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xmlns="" id="{0E7C0D72-699E-404D-B9AE-0EABDA1FE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970349"/>
              </p:ext>
            </p:extLst>
          </p:nvPr>
        </p:nvGraphicFramePr>
        <p:xfrm>
          <a:off x="222069" y="770709"/>
          <a:ext cx="11652068" cy="5634273"/>
        </p:xfrm>
        <a:graphic>
          <a:graphicData uri="http://schemas.openxmlformats.org/drawingml/2006/table">
            <a:tbl>
              <a:tblPr/>
              <a:tblGrid>
                <a:gridCol w="4914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589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Брошюра подготовлена: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Собранием депутатов муниципального образования «Приамурское городское поселение», Бухгалтерией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администрации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образования «Приамурское городское поселение»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146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ЕАО, Смидовичский район, п.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Приамурский,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Островского,14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986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Контактные телефоны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(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42632)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24-4-50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2531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электронной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почты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2000" b="1" i="0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hlinkClick r:id="rId2"/>
                        </a:rPr>
                        <a:t>priamgorpos.eao@mail.ru</a:t>
                      </a:r>
                      <a:endParaRPr kumimoji="0" lang="ru-RU" altLang="ru-RU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7967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3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5" descr="18b8088ba1ad">
            <a:extLst>
              <a:ext uri="{FF2B5EF4-FFF2-40B4-BE49-F238E27FC236}">
                <a16:creationId xmlns:a16="http://schemas.microsoft.com/office/drawing/2014/main" xmlns="" id="{14B75FA4-51F1-418A-AB05-608D7F5D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2782" y="337458"/>
            <a:ext cx="1930400" cy="1828800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0633890-6758-4043-8B1F-4A8D140EB6E3}"/>
              </a:ext>
            </a:extLst>
          </p:cNvPr>
          <p:cNvSpPr/>
          <p:nvPr/>
        </p:nvSpPr>
        <p:spPr>
          <a:xfrm>
            <a:off x="3225800" y="108858"/>
            <a:ext cx="78603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Constantia" pitchFamily="18" charset="0"/>
              </a:rPr>
              <a:t>Бюджет</a:t>
            </a:r>
            <a:r>
              <a:rPr lang="ru-RU" dirty="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  <p:sp>
        <p:nvSpPr>
          <p:cNvPr id="26" name="Скругленный прямоугольник 5">
            <a:extLst>
              <a:ext uri="{FF2B5EF4-FFF2-40B4-BE49-F238E27FC236}">
                <a16:creationId xmlns:a16="http://schemas.microsoft.com/office/drawing/2014/main" xmlns="" id="{AB679422-842B-40BE-9BBF-236C5CB10781}"/>
              </a:ext>
            </a:extLst>
          </p:cNvPr>
          <p:cNvSpPr/>
          <p:nvPr/>
        </p:nvSpPr>
        <p:spPr>
          <a:xfrm>
            <a:off x="4837710" y="1213758"/>
            <a:ext cx="5257800" cy="533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27" name="Скругленный прямоугольник 6">
            <a:extLst>
              <a:ext uri="{FF2B5EF4-FFF2-40B4-BE49-F238E27FC236}">
                <a16:creationId xmlns:a16="http://schemas.microsoft.com/office/drawing/2014/main" xmlns="" id="{720A92D1-2EFD-47C5-B09B-8E3A77F640D1}"/>
              </a:ext>
            </a:extLst>
          </p:cNvPr>
          <p:cNvSpPr/>
          <p:nvPr/>
        </p:nvSpPr>
        <p:spPr>
          <a:xfrm>
            <a:off x="2594345" y="2471058"/>
            <a:ext cx="1780639" cy="1828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28" name="Скругленный прямоугольник 7">
            <a:extLst>
              <a:ext uri="{FF2B5EF4-FFF2-40B4-BE49-F238E27FC236}">
                <a16:creationId xmlns:a16="http://schemas.microsoft.com/office/drawing/2014/main" xmlns="" id="{BD25280A-F480-40A7-8897-CBF384FF8AFE}"/>
              </a:ext>
            </a:extLst>
          </p:cNvPr>
          <p:cNvSpPr/>
          <p:nvPr/>
        </p:nvSpPr>
        <p:spPr>
          <a:xfrm>
            <a:off x="4581071" y="2394858"/>
            <a:ext cx="1780639" cy="19050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8">
            <a:extLst>
              <a:ext uri="{FF2B5EF4-FFF2-40B4-BE49-F238E27FC236}">
                <a16:creationId xmlns:a16="http://schemas.microsoft.com/office/drawing/2014/main" xmlns="" id="{8920D6DF-C4F8-4087-AC83-E39B0156B298}"/>
              </a:ext>
            </a:extLst>
          </p:cNvPr>
          <p:cNvSpPr/>
          <p:nvPr/>
        </p:nvSpPr>
        <p:spPr>
          <a:xfrm>
            <a:off x="6437910" y="2394858"/>
            <a:ext cx="1524000" cy="19050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2C762347-6CC3-402B-BEFD-994E9C5FCC11}"/>
              </a:ext>
            </a:extLst>
          </p:cNvPr>
          <p:cNvSpPr/>
          <p:nvPr/>
        </p:nvSpPr>
        <p:spPr>
          <a:xfrm>
            <a:off x="8114310" y="2471058"/>
            <a:ext cx="2057400" cy="1828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территориальных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10">
            <a:extLst>
              <a:ext uri="{FF2B5EF4-FFF2-40B4-BE49-F238E27FC236}">
                <a16:creationId xmlns:a16="http://schemas.microsoft.com/office/drawing/2014/main" xmlns="" id="{A048ADCC-EC4C-4D14-91BB-4EFF9CA6EE2D}"/>
              </a:ext>
            </a:extLst>
          </p:cNvPr>
          <p:cNvSpPr/>
          <p:nvPr/>
        </p:nvSpPr>
        <p:spPr>
          <a:xfrm>
            <a:off x="10343160" y="2471058"/>
            <a:ext cx="1428750" cy="1828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xmlns="" id="{C37DEB06-F5B2-42E7-9C45-1D3F0C0CCC86}"/>
              </a:ext>
            </a:extLst>
          </p:cNvPr>
          <p:cNvSpPr/>
          <p:nvPr/>
        </p:nvSpPr>
        <p:spPr>
          <a:xfrm>
            <a:off x="3332843" y="4833258"/>
            <a:ext cx="2266867" cy="13716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городских округов</a:t>
            </a:r>
          </a:p>
        </p:txBody>
      </p:sp>
      <p:sp>
        <p:nvSpPr>
          <p:cNvPr id="33" name="Скругленный прямоугольник 12">
            <a:extLst>
              <a:ext uri="{FF2B5EF4-FFF2-40B4-BE49-F238E27FC236}">
                <a16:creationId xmlns:a16="http://schemas.microsoft.com/office/drawing/2014/main" xmlns="" id="{B0EF65F2-B60E-4741-8EDA-729C5E5C5811}"/>
              </a:ext>
            </a:extLst>
          </p:cNvPr>
          <p:cNvSpPr/>
          <p:nvPr/>
        </p:nvSpPr>
        <p:spPr>
          <a:xfrm>
            <a:off x="5980709" y="4757058"/>
            <a:ext cx="2266867" cy="14478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муниципальных районов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4" name="Скругленный прямоугольник 13">
            <a:extLst>
              <a:ext uri="{FF2B5EF4-FFF2-40B4-BE49-F238E27FC236}">
                <a16:creationId xmlns:a16="http://schemas.microsoft.com/office/drawing/2014/main" xmlns="" id="{6986CB78-AADA-4908-B92B-CC6AD4F984B5}"/>
              </a:ext>
            </a:extLst>
          </p:cNvPr>
          <p:cNvSpPr/>
          <p:nvPr/>
        </p:nvSpPr>
        <p:spPr>
          <a:xfrm>
            <a:off x="8723910" y="4795158"/>
            <a:ext cx="2224894" cy="14478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городских и сельских поселений</a:t>
            </a:r>
            <a:endParaRPr lang="ru-RU" dirty="0">
              <a:latin typeface="Constantia" pitchFamily="18" charset="0"/>
            </a:endParaRP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77AA5B62-2390-4864-B275-7A10F62C9D29}"/>
              </a:ext>
            </a:extLst>
          </p:cNvPr>
          <p:cNvCxnSpPr>
            <a:cxnSpLocks/>
          </p:cNvCxnSpPr>
          <p:nvPr/>
        </p:nvCxnSpPr>
        <p:spPr>
          <a:xfrm flipH="1">
            <a:off x="3932382" y="1785258"/>
            <a:ext cx="3267528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EC29098F-2985-45AE-9A30-661E1A5C3EA7}"/>
              </a:ext>
            </a:extLst>
          </p:cNvPr>
          <p:cNvCxnSpPr/>
          <p:nvPr/>
        </p:nvCxnSpPr>
        <p:spPr>
          <a:xfrm flipH="1">
            <a:off x="5752110" y="1785258"/>
            <a:ext cx="1447800" cy="6858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248A278E-0004-41AB-8581-BF84FA5DE309}"/>
              </a:ext>
            </a:extLst>
          </p:cNvPr>
          <p:cNvCxnSpPr/>
          <p:nvPr/>
        </p:nvCxnSpPr>
        <p:spPr>
          <a:xfrm>
            <a:off x="7199910" y="1785258"/>
            <a:ext cx="33528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415BC696-BB8A-436F-8464-8CF8D875F265}"/>
              </a:ext>
            </a:extLst>
          </p:cNvPr>
          <p:cNvCxnSpPr/>
          <p:nvPr/>
        </p:nvCxnSpPr>
        <p:spPr>
          <a:xfrm>
            <a:off x="7199910" y="1785258"/>
            <a:ext cx="17145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86AB1DB4-74D9-4D15-AA01-2E483E36FD32}"/>
              </a:ext>
            </a:extLst>
          </p:cNvPr>
          <p:cNvCxnSpPr/>
          <p:nvPr/>
        </p:nvCxnSpPr>
        <p:spPr>
          <a:xfrm flipH="1">
            <a:off x="7123710" y="1785258"/>
            <a:ext cx="762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2CD1BF68-39D8-4269-B05D-8776337F0F8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4466277" y="4299858"/>
            <a:ext cx="6391234" cy="5334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B1035D4D-CDF1-4442-B36F-2E1692BE360E}"/>
              </a:ext>
            </a:extLst>
          </p:cNvPr>
          <p:cNvCxnSpPr>
            <a:cxnSpLocks/>
          </p:cNvCxnSpPr>
          <p:nvPr/>
        </p:nvCxnSpPr>
        <p:spPr>
          <a:xfrm flipH="1">
            <a:off x="7961910" y="4299858"/>
            <a:ext cx="2895600" cy="5334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22B85AC2-A3A4-476B-B289-EC67E127865D}"/>
              </a:ext>
            </a:extLst>
          </p:cNvPr>
          <p:cNvCxnSpPr>
            <a:cxnSpLocks/>
          </p:cNvCxnSpPr>
          <p:nvPr/>
        </p:nvCxnSpPr>
        <p:spPr>
          <a:xfrm flipH="1">
            <a:off x="10095510" y="4299858"/>
            <a:ext cx="762000" cy="4953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296F3F-D4DB-4E94-9F81-3E1F555CB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7" y="440463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2249E6-4DD2-4F17-83D0-E9B5C53203E7}"/>
              </a:ext>
            </a:extLst>
          </p:cNvPr>
          <p:cNvSpPr/>
          <p:nvPr/>
        </p:nvSpPr>
        <p:spPr>
          <a:xfrm>
            <a:off x="1181100" y="1612900"/>
            <a:ext cx="1006747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8072E3-AD87-4B23-A44E-3D95142B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69177"/>
            <a:ext cx="11747500" cy="5547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над расходами;	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утвержденный постановлением администрации муниципального района документ, определяющий цели и задачи деятельности органов местного самоуправления, систему мероприятий (действий), направленных на достижение целей и решение задач;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расходы не включенные в муниципальные программы;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Субсидии- межбюджетный трансферт предоставляемый местным бюджетам из вышестоящего бюджета бюджетной системы Российской Федерации;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6A193FE-1544-4C3A-BD64-F233EFCF08FF}"/>
              </a:ext>
            </a:extLst>
          </p:cNvPr>
          <p:cNvSpPr txBox="1">
            <a:spLocks/>
          </p:cNvSpPr>
          <p:nvPr/>
        </p:nvSpPr>
        <p:spPr>
          <a:xfrm>
            <a:off x="446313" y="148931"/>
            <a:ext cx="10599057" cy="52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E9CCDD-4AD7-45AC-AEBA-5F659D99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83" y="5382697"/>
            <a:ext cx="1130574" cy="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AAE149-B21C-4572-A003-F89EB75678D7}"/>
              </a:ext>
            </a:extLst>
          </p:cNvPr>
          <p:cNvSpPr/>
          <p:nvPr/>
        </p:nvSpPr>
        <p:spPr>
          <a:xfrm>
            <a:off x="1117600" y="1549400"/>
            <a:ext cx="10236200" cy="52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DE0E8-8786-4434-9A69-6502434D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715288"/>
            <a:ext cx="10599057" cy="5202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8B23A3-2666-4648-8B84-C9F5C4DB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259568"/>
            <a:ext cx="11789229" cy="471419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Дотации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Субсидия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AC198D-EF25-4030-AE2F-8FFDEBD6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83" y="5308600"/>
            <a:ext cx="1130574" cy="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F5F2955-613F-457D-AA33-DECEA7F20BF7}"/>
              </a:ext>
            </a:extLst>
          </p:cNvPr>
          <p:cNvSpPr/>
          <p:nvPr/>
        </p:nvSpPr>
        <p:spPr>
          <a:xfrm>
            <a:off x="1067619" y="1106129"/>
            <a:ext cx="10583607" cy="78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8535DC-4330-4B11-80AC-55AE2B74E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19" y="3839442"/>
            <a:ext cx="2888628" cy="2237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919FB8-A924-4459-B5D5-CA352674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28"/>
            <a:ext cx="3754072" cy="25890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BCCB4A-A152-48D8-B78F-E639F910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8" y="3529925"/>
            <a:ext cx="2589015" cy="2589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92E2D00-3455-4331-9CF8-D8FF78DC4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2" y="27991"/>
            <a:ext cx="4434348" cy="345245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7ECECF21-3628-45F2-9CF9-98121F9F2DE1}"/>
              </a:ext>
            </a:extLst>
          </p:cNvPr>
          <p:cNvSpPr/>
          <p:nvPr/>
        </p:nvSpPr>
        <p:spPr>
          <a:xfrm>
            <a:off x="4190755" y="2003438"/>
            <a:ext cx="3566897" cy="2589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бюджета на</a:t>
            </a:r>
          </a:p>
          <a:p>
            <a:pPr algn="ctr"/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2357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6411E9E-1979-4ABB-98C3-462428EDD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298" r="10894" b="-1"/>
          <a:stretch/>
        </p:blipFill>
        <p:spPr>
          <a:xfrm>
            <a:off x="9405257" y="2706988"/>
            <a:ext cx="2786743" cy="222288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E4BD06C-E3CC-4900-AD74-5A87056DD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578313"/>
            <a:ext cx="11328399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Основные характеристики проекта бюджета поселения на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6" name="Group 254">
            <a:extLst>
              <a:ext uri="{FF2B5EF4-FFF2-40B4-BE49-F238E27FC236}">
                <a16:creationId xmlns:a16="http://schemas.microsoft.com/office/drawing/2014/main" xmlns="" id="{22F7444D-6BF4-4F65-9C36-7C091CF5F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243724"/>
              </p:ext>
            </p:extLst>
          </p:nvPr>
        </p:nvGraphicFramePr>
        <p:xfrm>
          <a:off x="1312608" y="2062443"/>
          <a:ext cx="7962021" cy="3849410"/>
        </p:xfrm>
        <a:graphic>
          <a:graphicData uri="http://schemas.openxmlformats.org/drawingml/2006/table">
            <a:tbl>
              <a:tblPr/>
              <a:tblGrid>
                <a:gridCol w="2514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3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4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012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971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Доходы- всего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45074,7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28933,3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27162,6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9537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Расходы- всего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45074,7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28933,3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27162,6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5777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33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55C06-8F93-4FBE-9833-EF29EC34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57" y="365125"/>
            <a:ext cx="103632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доходы бюджета поселения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4" name="Group 143">
            <a:extLst>
              <a:ext uri="{FF2B5EF4-FFF2-40B4-BE49-F238E27FC236}">
                <a16:creationId xmlns:a16="http://schemas.microsoft.com/office/drawing/2014/main" xmlns="" id="{B47D2FCC-AB9B-4B82-B36C-E289CB0CB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986941"/>
              </p:ext>
            </p:extLst>
          </p:nvPr>
        </p:nvGraphicFramePr>
        <p:xfrm>
          <a:off x="2295363" y="2077067"/>
          <a:ext cx="9325429" cy="3617036"/>
        </p:xfrm>
        <a:graphic>
          <a:graphicData uri="http://schemas.openxmlformats.org/drawingml/2006/table">
            <a:tbl>
              <a:tblPr/>
              <a:tblGrid>
                <a:gridCol w="4007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9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65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45074,7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28933,3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27162,6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0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37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21177,10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22326,10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22632,10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09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23897,60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6607,20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4530,50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17B9D8-CB1F-4D9D-B07D-5C3AF6BE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235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61BDC-A8D7-4D98-8185-F16FF3AC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47" y="634181"/>
            <a:ext cx="10372106" cy="988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поселения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4CE66791-C996-47E1-BB25-AA59D3069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363064"/>
              </p:ext>
            </p:extLst>
          </p:nvPr>
        </p:nvGraphicFramePr>
        <p:xfrm>
          <a:off x="451054" y="1353788"/>
          <a:ext cx="11547987" cy="487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43638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1964</TotalTime>
  <Words>1390</Words>
  <Application>Microsoft Office PowerPoint</Application>
  <PresentationFormat>Широкоэкранный</PresentationFormat>
  <Paragraphs>312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Ретро</vt:lpstr>
      <vt:lpstr>  Подготовлен на основе  Решения Собрания депутатов от 24.12.2019 № 96 « Об утверждении бюджета муниципального образования  «Приамурское городское поселение» на 2020 год и на плановый период 2021 и 2022 годов» </vt:lpstr>
      <vt:lpstr>Презентация PowerPoint</vt:lpstr>
      <vt:lpstr>Презентация PowerPoint</vt:lpstr>
      <vt:lpstr>Презентация PowerPoint</vt:lpstr>
      <vt:lpstr>Понятия и термины </vt:lpstr>
      <vt:lpstr>Презентация PowerPoint</vt:lpstr>
      <vt:lpstr>               Основные характеристики проекта бюджета поселения на  2020-2022 годы (тыс. руб.)</vt:lpstr>
      <vt:lpstr>Планируемые доходы бюджета поселения  на 2020-2022 годы (тыс. руб.)</vt:lpstr>
      <vt:lpstr>Структура доходов бюджета поселения  на 2020-2022 годы (тыс. руб.)</vt:lpstr>
      <vt:lpstr>Структура безвозмездных поступлений в 2020-2022 годы (тыс. рублей)</vt:lpstr>
      <vt:lpstr>Презентация PowerPoint</vt:lpstr>
      <vt:lpstr> Структура поступлений налоговых и неналоговых доходов в 2020-2022 годы  (тыс. руб.)</vt:lpstr>
      <vt:lpstr>Структура налоговых доходов бюджета поселения на 2020-2022 годы (тыс. руб.)</vt:lpstr>
      <vt:lpstr>Динамика планируемых поступлений          неналоговых доходов в 2020-2022 годы (тыс. руб.)</vt:lpstr>
      <vt:lpstr> Структура неналоговых доходов бюджета  в 2020-2022 годы (тыс. руб.)</vt:lpstr>
      <vt:lpstr>Расходы бюджета на 2020-2022 год</vt:lpstr>
      <vt:lpstr> Расходы  бюджета по разделам бюджетной классификации расходов на 2020 год (удельный вес, %)</vt:lpstr>
      <vt:lpstr> Расходы  бюджета по разделам бюджетной классификации расходов на 2021 год (удельный вес, %)</vt:lpstr>
      <vt:lpstr> Расходы  бюджета по разделам бюджетной классификации расходов на 2020 год (удельный вес, %)</vt:lpstr>
      <vt:lpstr>Презентация PowerPoint</vt:lpstr>
      <vt:lpstr> 1. Муниципальная программа  «Развитие муниципальной службы в администрации Приамурского городского поселения на 2020-2022 годы» </vt:lpstr>
      <vt:lpstr> 2. Муниципальная программа  «Управление муниципальным имуществом и земельными ресурсами на территории Приамурского городского поселения на 2020 год и плановый период 2021-2022 годов»  </vt:lpstr>
      <vt:lpstr> 3. Муниципальная программа  «Сохранность автомобильных дорог общего пользования местного значения на территории Приамурского городского поселения на 2020 – 2022 годы»   </vt:lpstr>
      <vt:lpstr> 4. Муниципальная программа  «Содействие развитию малого и среднего предпринимательства на территории Приамурского городского поселения на 2020-2022 годы»   </vt:lpstr>
      <vt:lpstr>   5. Муниципальная программа   «Благоустройство территории Приамурского городского поселения на 2020-2022 годы»    </vt:lpstr>
      <vt:lpstr>   6. Муниципальная программа  «Формирование комфортной городской среды на 2020 и плановый период 2021-2022 годов»     </vt:lpstr>
      <vt:lpstr>   7. Муниципальная программа  «Культура муниципального образования «Приамурское городское поселение» на 2020-2022 годы»     </vt:lpstr>
      <vt:lpstr>   8. Муниципальная программа  «Развитие физической культуры, школьного спорта и массового спорта, формирование здорового образа жизни населения на территории Приамурского городского поселения на 2020-2022 годы»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ГРАЖДАН»  Подготовлен на основе  Решения Собрания депутатов от 27.12.2016 №218                « Об утверждении бюджета муниципального образования  «Смидовичское городское поселение» на 2017 год и на плановый период 2018 и 2019 годов» </dc:title>
  <dc:creator>Юля</dc:creator>
  <cp:lastModifiedBy>User</cp:lastModifiedBy>
  <cp:revision>193</cp:revision>
  <dcterms:created xsi:type="dcterms:W3CDTF">2017-11-20T01:27:55Z</dcterms:created>
  <dcterms:modified xsi:type="dcterms:W3CDTF">2020-02-20T05:32:21Z</dcterms:modified>
</cp:coreProperties>
</file>